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2" r:id="rId7"/>
    <p:sldId id="265" r:id="rId8"/>
    <p:sldId id="264" r:id="rId9"/>
    <p:sldId id="263" r:id="rId10"/>
    <p:sldId id="261"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8C87C55-641E-4381-B85D-A90FC1D25C9D}"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044CA8-EA63-4A86-A2CC-026141076F4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C87C55-641E-4381-B85D-A90FC1D25C9D}"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044CA8-EA63-4A86-A2CC-026141076F4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C87C55-641E-4381-B85D-A90FC1D25C9D}"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044CA8-EA63-4A86-A2CC-026141076F4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C87C55-641E-4381-B85D-A90FC1D25C9D}"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044CA8-EA63-4A86-A2CC-026141076F4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8C87C55-641E-4381-B85D-A90FC1D25C9D}"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044CA8-EA63-4A86-A2CC-026141076F4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8C87C55-641E-4381-B85D-A90FC1D25C9D}" type="datetimeFigureOut">
              <a:rPr lang="ru-RU" smtClean="0"/>
              <a:pPr/>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044CA8-EA63-4A86-A2CC-026141076F4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8C87C55-641E-4381-B85D-A90FC1D25C9D}" type="datetimeFigureOut">
              <a:rPr lang="ru-RU" smtClean="0"/>
              <a:pPr/>
              <a:t>25.01.2021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044CA8-EA63-4A86-A2CC-026141076F4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8C87C55-641E-4381-B85D-A90FC1D25C9D}" type="datetimeFigureOut">
              <a:rPr lang="ru-RU" smtClean="0"/>
              <a:pPr/>
              <a:t>25.01.2021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044CA8-EA63-4A86-A2CC-026141076F4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C87C55-641E-4381-B85D-A90FC1D25C9D}" type="datetimeFigureOut">
              <a:rPr lang="ru-RU" smtClean="0"/>
              <a:pPr/>
              <a:t>25.01.2021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044CA8-EA63-4A86-A2CC-026141076F4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C87C55-641E-4381-B85D-A90FC1D25C9D}" type="datetimeFigureOut">
              <a:rPr lang="ru-RU" smtClean="0"/>
              <a:pPr/>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044CA8-EA63-4A86-A2CC-026141076F4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C87C55-641E-4381-B85D-A90FC1D25C9D}" type="datetimeFigureOut">
              <a:rPr lang="ru-RU" smtClean="0"/>
              <a:pPr/>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044CA8-EA63-4A86-A2CC-026141076F4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87C55-641E-4381-B85D-A90FC1D25C9D}" type="datetimeFigureOut">
              <a:rPr lang="ru-RU" smtClean="0"/>
              <a:pPr/>
              <a:t>25.01.2021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44CA8-EA63-4A86-A2CC-026141076F4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hyperlink" Target="https://yandex.ru/images/search?text=%D0%BF%D1%82%D0%B8%D1%86%D1%8B%20%D0%B7%D0%B8%D0%BC%D0%BE%D0%B9%20%D0%BA%D0%B0%D1%80%D1%82%D0%B8%D0%BD%D0%BA%D0%B8%20%D0%B4%D0%B2%D0%B8%D0%B3%D0%B0%D1%8E%D1%89%D0%B8%D0%B5%D1%81%D1%8F%20%D0%B4%D0%BB%D1%8F%20%D0%B4%D0%B5%D1%82%D0%B5%D0%B9%20%D0%B4%D0%BB%D1%8F%20%D0%BF%D1%80%D0%B5%D0%B7%D0%B5%D0%BD%D1%82%D0%B0%D1%86%D0%B8%D0%B9&amp;lr=191&amp;source=related-query-serp&amp;nomisspell=1"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9.gif"/><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https://avatars.mds.yandex.net/get-pdb/1965212/40b8c0e7-baec-499f-9eb0-e708594f3122/s1200"/>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11266" name="Picture 2" descr="http://detsad6.clan.su/novosti/zima19/park15.gif"/>
          <p:cNvPicPr>
            <a:picLocks noChangeAspect="1" noChangeArrowheads="1" noCrop="1"/>
          </p:cNvPicPr>
          <p:nvPr/>
        </p:nvPicPr>
        <p:blipFill>
          <a:blip r:embed="rId3" cstate="screen"/>
          <a:srcRect/>
          <a:stretch>
            <a:fillRect/>
          </a:stretch>
        </p:blipFill>
        <p:spPr bwMode="auto">
          <a:xfrm>
            <a:off x="0" y="764704"/>
            <a:ext cx="3240360" cy="2435707"/>
          </a:xfrm>
          <a:prstGeom prst="rect">
            <a:avLst/>
          </a:prstGeom>
          <a:noFill/>
        </p:spPr>
      </p:pic>
      <p:pic>
        <p:nvPicPr>
          <p:cNvPr id="11268" name="Picture 4" descr="https://content.foto.my.mail.ru/mail/tiotia-tania/_blogs/i-20834.gif"/>
          <p:cNvPicPr>
            <a:picLocks noChangeAspect="1" noChangeArrowheads="1" noCrop="1"/>
          </p:cNvPicPr>
          <p:nvPr/>
        </p:nvPicPr>
        <p:blipFill>
          <a:blip r:embed="rId4" cstate="screen"/>
          <a:srcRect/>
          <a:stretch>
            <a:fillRect/>
          </a:stretch>
        </p:blipFill>
        <p:spPr bwMode="auto">
          <a:xfrm>
            <a:off x="251520" y="3789040"/>
            <a:ext cx="3024336" cy="2857640"/>
          </a:xfrm>
          <a:prstGeom prst="rect">
            <a:avLst/>
          </a:prstGeom>
          <a:noFill/>
        </p:spPr>
      </p:pic>
      <p:pic>
        <p:nvPicPr>
          <p:cNvPr id="11272" name="Picture 8" descr="https://sch2070.mskobr.ru/files/review/kormushka.gif"/>
          <p:cNvPicPr>
            <a:picLocks noChangeAspect="1" noChangeArrowheads="1" noCrop="1"/>
          </p:cNvPicPr>
          <p:nvPr/>
        </p:nvPicPr>
        <p:blipFill>
          <a:blip r:embed="rId5" cstate="screen"/>
          <a:srcRect/>
          <a:stretch>
            <a:fillRect/>
          </a:stretch>
        </p:blipFill>
        <p:spPr bwMode="auto">
          <a:xfrm>
            <a:off x="5553075" y="3861048"/>
            <a:ext cx="3590925" cy="3200401"/>
          </a:xfrm>
          <a:prstGeom prst="rect">
            <a:avLst/>
          </a:prstGeom>
          <a:noFill/>
        </p:spPr>
      </p:pic>
      <p:sp>
        <p:nvSpPr>
          <p:cNvPr id="6" name="Прямоугольник 5"/>
          <p:cNvSpPr/>
          <p:nvPr/>
        </p:nvSpPr>
        <p:spPr>
          <a:xfrm>
            <a:off x="2396532" y="2564904"/>
            <a:ext cx="4141069" cy="1200329"/>
          </a:xfrm>
          <a:prstGeom prst="rect">
            <a:avLst/>
          </a:prstGeom>
          <a:noFill/>
        </p:spPr>
        <p:txBody>
          <a:bodyPr wrap="none" lIns="91440" tIns="45720" rIns="91440" bIns="45720">
            <a:spAutoFit/>
          </a:bodyPr>
          <a:lstStyle/>
          <a:p>
            <a:pPr algn="ctr"/>
            <a:r>
              <a:rPr lang="ru-RU"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Мастер </a:t>
            </a:r>
            <a:r>
              <a:rPr lang="ru-RU" sz="24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класс</a:t>
            </a:r>
          </a:p>
          <a:p>
            <a:pPr algn="ctr"/>
            <a:r>
              <a:rPr lang="ru-RU" sz="24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 теме:</a:t>
            </a:r>
          </a:p>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«Покормите птиц зимой»</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Прямоугольник 6"/>
          <p:cNvSpPr/>
          <p:nvPr/>
        </p:nvSpPr>
        <p:spPr>
          <a:xfrm>
            <a:off x="1043608" y="3861048"/>
            <a:ext cx="7285649" cy="646331"/>
          </a:xfrm>
          <a:prstGeom prst="rect">
            <a:avLst/>
          </a:prstGeom>
          <a:noFill/>
        </p:spPr>
        <p:txBody>
          <a:bodyPr wrap="none" lIns="91440" tIns="45720" rIns="91440" bIns="45720">
            <a:spAutoFit/>
          </a:bodyPr>
          <a:lstStyle/>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Эко кормушка своими руками</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vatars.mds.yandex.net/get-pdb/1965212/40b8c0e7-baec-499f-9eb0-e708594f3122/s1200"/>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5" name="Прямоугольник 4"/>
          <p:cNvSpPr/>
          <p:nvPr/>
        </p:nvSpPr>
        <p:spPr>
          <a:xfrm>
            <a:off x="395536" y="4797152"/>
            <a:ext cx="8424936" cy="1631216"/>
          </a:xfrm>
          <a:prstGeom prst="rect">
            <a:avLst/>
          </a:prstGeom>
        </p:spPr>
        <p:txBody>
          <a:bodyPr wrap="square">
            <a:spAutoFit/>
          </a:bodyPr>
          <a:lstStyle/>
          <a:p>
            <a:r>
              <a:rPr lang="ru-RU" sz="2000" b="1" i="1" dirty="0" smtClean="0"/>
              <a:t>При выборе данного вида прикорма надо учитывать и недостатки. В случае сильных порывов ветка изделие может упасть в снег, а дождь обязательно приведет к размягчению и деформации конструкции. </a:t>
            </a:r>
            <a:r>
              <a:rPr lang="ru-RU" sz="2000" b="1" i="1" u="sng" dirty="0" smtClean="0"/>
              <a:t>Биологи рекомендуют не вешать сразу большое количество кормушек, а делать это постепенно на протяжении всего зимнего периода.</a:t>
            </a:r>
            <a:endParaRPr lang="ru-RU" sz="2000" b="1" u="sng" dirty="0"/>
          </a:p>
        </p:txBody>
      </p:sp>
      <p:pic>
        <p:nvPicPr>
          <p:cNvPr id="6146" name="Picture 2" descr="https://animated-gif.su/_ph/10/2/689896919.gif"/>
          <p:cNvPicPr>
            <a:picLocks noChangeAspect="1" noChangeArrowheads="1" noCrop="1"/>
          </p:cNvPicPr>
          <p:nvPr/>
        </p:nvPicPr>
        <p:blipFill>
          <a:blip r:embed="rId3" cstate="screen"/>
          <a:srcRect/>
          <a:stretch>
            <a:fillRect/>
          </a:stretch>
        </p:blipFill>
        <p:spPr bwMode="auto">
          <a:xfrm>
            <a:off x="6516216" y="1556792"/>
            <a:ext cx="2378376" cy="3168352"/>
          </a:xfrm>
          <a:prstGeom prst="rect">
            <a:avLst/>
          </a:prstGeom>
          <a:noFill/>
        </p:spPr>
      </p:pic>
      <p:sp>
        <p:nvSpPr>
          <p:cNvPr id="4" name="Прямоугольник 3"/>
          <p:cNvSpPr/>
          <p:nvPr/>
        </p:nvSpPr>
        <p:spPr>
          <a:xfrm>
            <a:off x="323528" y="1124744"/>
            <a:ext cx="8352928" cy="3293209"/>
          </a:xfrm>
          <a:prstGeom prst="rect">
            <a:avLst/>
          </a:prstGeom>
        </p:spPr>
        <p:txBody>
          <a:bodyPr wrap="square">
            <a:spAutoFit/>
          </a:bodyPr>
          <a:lstStyle/>
          <a:p>
            <a:pPr algn="ctr" fontAlgn="base"/>
            <a:r>
              <a:rPr lang="ru-RU" sz="2400" b="1" dirty="0" smtClean="0"/>
              <a:t>Среди основных достоинств данного вида прикорма необходимо выделить следующие:</a:t>
            </a:r>
            <a:endParaRPr lang="ru-RU" sz="2400" dirty="0" smtClean="0"/>
          </a:p>
          <a:p>
            <a:pPr fontAlgn="base"/>
            <a:r>
              <a:rPr lang="ru-RU" sz="2000" b="1" i="1" dirty="0" smtClean="0"/>
              <a:t>простота использования;</a:t>
            </a:r>
          </a:p>
          <a:p>
            <a:pPr fontAlgn="base"/>
            <a:r>
              <a:rPr lang="ru-RU" sz="2000" b="1" i="1" dirty="0" smtClean="0"/>
              <a:t>экологическая безопасность;</a:t>
            </a:r>
          </a:p>
          <a:p>
            <a:pPr fontAlgn="base"/>
            <a:r>
              <a:rPr lang="ru-RU" sz="2000" b="1" i="1" dirty="0" smtClean="0"/>
              <a:t>изготовление из подручных продуктов;</a:t>
            </a:r>
          </a:p>
          <a:p>
            <a:pPr fontAlgn="base"/>
            <a:r>
              <a:rPr lang="ru-RU" sz="2000" b="1" i="1" dirty="0" smtClean="0"/>
              <a:t>низкая стоимость;</a:t>
            </a:r>
          </a:p>
          <a:p>
            <a:pPr fontAlgn="base"/>
            <a:r>
              <a:rPr lang="ru-RU" sz="2000" b="1" i="1" dirty="0" smtClean="0"/>
              <a:t>большое количество рецептов;</a:t>
            </a:r>
          </a:p>
          <a:p>
            <a:pPr fontAlgn="base"/>
            <a:r>
              <a:rPr lang="ru-RU" sz="2000" b="1" i="1" dirty="0" smtClean="0"/>
              <a:t>возможность самостоятельно выбирать ингредиенты;</a:t>
            </a:r>
          </a:p>
          <a:p>
            <a:pPr fontAlgn="base"/>
            <a:r>
              <a:rPr lang="ru-RU" sz="2000" b="1" i="1" dirty="0" smtClean="0"/>
              <a:t>декоративное украшение зеленой зоны;</a:t>
            </a:r>
          </a:p>
          <a:p>
            <a:pPr fontAlgn="base"/>
            <a:r>
              <a:rPr lang="ru-RU" sz="2000" b="1" i="1" dirty="0" smtClean="0"/>
              <a:t>развитие у детей чувства заботы об окружающих.</a:t>
            </a:r>
            <a:endParaRPr lang="ru-RU" sz="2000"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vatars.mds.yandex.net/get-pdb/1965212/40b8c0e7-baec-499f-9eb0-e708594f3122/s1200"/>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3074" name="AutoShape 2" descr="Кормушки с основой из желатина получаются более красивым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Кормушки с основой из желатина получаются более красивым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179512" y="5733256"/>
            <a:ext cx="8748464" cy="707886"/>
          </a:xfrm>
          <a:prstGeom prst="rect">
            <a:avLst/>
          </a:prstGeom>
        </p:spPr>
        <p:txBody>
          <a:bodyPr wrap="square">
            <a:spAutoFit/>
          </a:bodyPr>
          <a:lstStyle/>
          <a:p>
            <a:r>
              <a:rPr lang="ru-RU" sz="2000" b="1" i="1" dirty="0" smtClean="0"/>
              <a:t>https://vdome.club/materialy/svoimi-rukami/sedobnaya-kormushka-dlya-ptits-svoimi-rukami-iz-zerna-zhelatina-i-tykvy.html</a:t>
            </a:r>
            <a:endParaRPr lang="ru-RU" sz="2000" b="1" dirty="0"/>
          </a:p>
        </p:txBody>
      </p:sp>
      <p:sp>
        <p:nvSpPr>
          <p:cNvPr id="9" name="Прямоугольник 8"/>
          <p:cNvSpPr/>
          <p:nvPr/>
        </p:nvSpPr>
        <p:spPr>
          <a:xfrm>
            <a:off x="251520" y="5373216"/>
            <a:ext cx="8208912" cy="400110"/>
          </a:xfrm>
          <a:prstGeom prst="rect">
            <a:avLst/>
          </a:prstGeom>
        </p:spPr>
        <p:txBody>
          <a:bodyPr wrap="square">
            <a:spAutoFit/>
          </a:bodyPr>
          <a:lstStyle/>
          <a:p>
            <a:r>
              <a:rPr lang="en-US" sz="2000" b="1" i="1" dirty="0" smtClean="0"/>
              <a:t>https://stroy-podskazka.ru/kormushki-i-skvorechniki-dlya-ptic/sedobnye/</a:t>
            </a:r>
            <a:endParaRPr lang="ru-RU" sz="2000" b="1" i="1" dirty="0"/>
          </a:p>
        </p:txBody>
      </p:sp>
      <p:sp>
        <p:nvSpPr>
          <p:cNvPr id="10" name="Прямоугольник 9"/>
          <p:cNvSpPr/>
          <p:nvPr/>
        </p:nvSpPr>
        <p:spPr>
          <a:xfrm>
            <a:off x="323528" y="4653136"/>
            <a:ext cx="4938018" cy="400110"/>
          </a:xfrm>
          <a:prstGeom prst="rect">
            <a:avLst/>
          </a:prstGeom>
        </p:spPr>
        <p:txBody>
          <a:bodyPr wrap="none">
            <a:spAutoFit/>
          </a:bodyPr>
          <a:lstStyle/>
          <a:p>
            <a:r>
              <a:rPr lang="en-US" sz="2000" b="1" i="1" dirty="0" smtClean="0"/>
              <a:t>http://www.green-portal.ru/stati/3958.html</a:t>
            </a:r>
            <a:endParaRPr lang="ru-RU" sz="2000" b="1" i="1" dirty="0"/>
          </a:p>
        </p:txBody>
      </p:sp>
      <p:sp>
        <p:nvSpPr>
          <p:cNvPr id="13" name="Прямоугольник 12"/>
          <p:cNvSpPr/>
          <p:nvPr/>
        </p:nvSpPr>
        <p:spPr>
          <a:xfrm>
            <a:off x="3347864" y="3573016"/>
            <a:ext cx="1705916" cy="461665"/>
          </a:xfrm>
          <a:prstGeom prst="rect">
            <a:avLst/>
          </a:prstGeom>
        </p:spPr>
        <p:txBody>
          <a:bodyPr wrap="none">
            <a:spAutoFit/>
          </a:bodyPr>
          <a:lstStyle/>
          <a:p>
            <a:r>
              <a:rPr lang="ru-RU" sz="2400" b="1" i="1" dirty="0" smtClean="0"/>
              <a:t>Источник: </a:t>
            </a:r>
            <a:endParaRPr lang="ru-RU" sz="2400" b="1" dirty="0"/>
          </a:p>
        </p:txBody>
      </p:sp>
      <p:pic>
        <p:nvPicPr>
          <p:cNvPr id="1026" name="Picture 2" descr="https://content.foto.my.mail.ru/mail/tiotia-tania/_blogs/i-20837.gif"/>
          <p:cNvPicPr>
            <a:picLocks noChangeAspect="1" noChangeArrowheads="1" noCrop="1"/>
          </p:cNvPicPr>
          <p:nvPr/>
        </p:nvPicPr>
        <p:blipFill>
          <a:blip r:embed="rId3" cstate="screen"/>
          <a:srcRect/>
          <a:stretch>
            <a:fillRect/>
          </a:stretch>
        </p:blipFill>
        <p:spPr bwMode="auto">
          <a:xfrm>
            <a:off x="7415245" y="548680"/>
            <a:ext cx="1728755" cy="1734547"/>
          </a:xfrm>
          <a:prstGeom prst="rect">
            <a:avLst/>
          </a:prstGeom>
          <a:noFill/>
        </p:spPr>
      </p:pic>
      <p:pic>
        <p:nvPicPr>
          <p:cNvPr id="1028" name="Picture 4" descr="https://www.beesona.ru/upload/833/d7c478d0e45ecb02fdcc809a041d1ca0.gif"/>
          <p:cNvPicPr>
            <a:picLocks noChangeAspect="1" noChangeArrowheads="1" noCrop="1"/>
          </p:cNvPicPr>
          <p:nvPr/>
        </p:nvPicPr>
        <p:blipFill>
          <a:blip r:embed="rId4" cstate="screen"/>
          <a:srcRect/>
          <a:stretch>
            <a:fillRect/>
          </a:stretch>
        </p:blipFill>
        <p:spPr bwMode="auto">
          <a:xfrm>
            <a:off x="1043608" y="1700808"/>
            <a:ext cx="1440160" cy="1360781"/>
          </a:xfrm>
          <a:prstGeom prst="rect">
            <a:avLst/>
          </a:prstGeom>
          <a:noFill/>
        </p:spPr>
      </p:pic>
      <p:pic>
        <p:nvPicPr>
          <p:cNvPr id="1030" name="Picture 6" descr="https://otvet.imgsmail.ru/download/55d38ca634e6bc1acce896a3df0c9d62_i-2150.gif"/>
          <p:cNvPicPr>
            <a:picLocks noChangeAspect="1" noChangeArrowheads="1" noCrop="1"/>
          </p:cNvPicPr>
          <p:nvPr/>
        </p:nvPicPr>
        <p:blipFill>
          <a:blip r:embed="rId5" cstate="screen"/>
          <a:srcRect/>
          <a:stretch>
            <a:fillRect/>
          </a:stretch>
        </p:blipFill>
        <p:spPr bwMode="auto">
          <a:xfrm>
            <a:off x="1835696" y="2852936"/>
            <a:ext cx="5705475" cy="542926"/>
          </a:xfrm>
          <a:prstGeom prst="rect">
            <a:avLst/>
          </a:prstGeom>
          <a:noFill/>
        </p:spPr>
      </p:pic>
      <p:pic>
        <p:nvPicPr>
          <p:cNvPr id="17" name="Picture 2" descr="https://www.beesona.ru/upload/286/571f70530c83e9cdb0402b4631ca5f7c.gif"/>
          <p:cNvPicPr>
            <a:picLocks noChangeAspect="1" noChangeArrowheads="1" noCrop="1"/>
          </p:cNvPicPr>
          <p:nvPr/>
        </p:nvPicPr>
        <p:blipFill>
          <a:blip r:embed="rId6" cstate="screen"/>
          <a:srcRect/>
          <a:stretch>
            <a:fillRect/>
          </a:stretch>
        </p:blipFill>
        <p:spPr bwMode="auto">
          <a:xfrm>
            <a:off x="7092280" y="2060848"/>
            <a:ext cx="1350149" cy="1080120"/>
          </a:xfrm>
          <a:prstGeom prst="rect">
            <a:avLst/>
          </a:prstGeom>
          <a:noFill/>
        </p:spPr>
      </p:pic>
      <p:sp>
        <p:nvSpPr>
          <p:cNvPr id="19" name="Прямоугольник 18"/>
          <p:cNvSpPr/>
          <p:nvPr/>
        </p:nvSpPr>
        <p:spPr>
          <a:xfrm>
            <a:off x="251520" y="5013176"/>
            <a:ext cx="7848872" cy="400110"/>
          </a:xfrm>
          <a:prstGeom prst="rect">
            <a:avLst/>
          </a:prstGeom>
        </p:spPr>
        <p:txBody>
          <a:bodyPr wrap="square">
            <a:spAutoFit/>
          </a:bodyPr>
          <a:lstStyle/>
          <a:p>
            <a:r>
              <a:rPr lang="en-US" sz="2000" b="1" i="1" dirty="0" smtClean="0"/>
              <a:t>https://www.pinme.ru/pin/51323372bf0470e22e0000cb/</a:t>
            </a:r>
            <a:endParaRPr lang="ru-RU" sz="2000" b="1" i="1" dirty="0"/>
          </a:p>
        </p:txBody>
      </p:sp>
      <p:sp>
        <p:nvSpPr>
          <p:cNvPr id="20" name="Прямоугольник 19"/>
          <p:cNvSpPr/>
          <p:nvPr/>
        </p:nvSpPr>
        <p:spPr>
          <a:xfrm>
            <a:off x="323528" y="6309320"/>
            <a:ext cx="6534472" cy="369332"/>
          </a:xfrm>
          <a:prstGeom prst="rect">
            <a:avLst/>
          </a:prstGeom>
        </p:spPr>
        <p:txBody>
          <a:bodyPr wrap="square">
            <a:spAutoFit/>
          </a:bodyPr>
          <a:lstStyle/>
          <a:p>
            <a:r>
              <a:rPr lang="ru-RU" dirty="0" smtClean="0">
                <a:hlinkClick r:id="rId7"/>
              </a:rPr>
              <a:t>птицы зимой картинки двигающиеся для детей для презентаций</a:t>
            </a:r>
            <a:endParaRPr lang="ru-RU" dirty="0"/>
          </a:p>
        </p:txBody>
      </p:sp>
      <p:sp>
        <p:nvSpPr>
          <p:cNvPr id="15" name="Прямоугольник 14"/>
          <p:cNvSpPr/>
          <p:nvPr/>
        </p:nvSpPr>
        <p:spPr>
          <a:xfrm>
            <a:off x="251520" y="4005064"/>
            <a:ext cx="8496944" cy="707886"/>
          </a:xfrm>
          <a:prstGeom prst="rect">
            <a:avLst/>
          </a:prstGeom>
        </p:spPr>
        <p:txBody>
          <a:bodyPr wrap="square">
            <a:spAutoFit/>
          </a:bodyPr>
          <a:lstStyle/>
          <a:p>
            <a:r>
              <a:rPr lang="en-US" sz="2000" b="1" i="1" dirty="0" smtClean="0"/>
              <a:t>https://kidspower.ru/kak-sdelat-kormushku-dlya-ptits-svoimi-rukami-iz-podruchnyh-materialov-foto-mk/</a:t>
            </a:r>
            <a:endParaRPr lang="ru-RU" sz="2000"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vatars.mds.yandex.net/get-pdb/1965212/40b8c0e7-baec-499f-9eb0-e708594f3122/s1200"/>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1026" name="Picture 2" descr="https://pbs.twimg.com/media/Du2IDU3X4AA9AzP.jpg:large"/>
          <p:cNvPicPr>
            <a:picLocks noChangeAspect="1" noChangeArrowheads="1"/>
          </p:cNvPicPr>
          <p:nvPr/>
        </p:nvPicPr>
        <p:blipFill>
          <a:blip r:embed="rId3" cstate="screen"/>
          <a:srcRect/>
          <a:stretch>
            <a:fillRect/>
          </a:stretch>
        </p:blipFill>
        <p:spPr bwMode="auto">
          <a:xfrm>
            <a:off x="323528" y="4869018"/>
            <a:ext cx="2664296" cy="1774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s://static.oshkole.ru/editor_images/46222.jpg"/>
          <p:cNvPicPr>
            <a:picLocks noChangeAspect="1" noChangeArrowheads="1"/>
          </p:cNvPicPr>
          <p:nvPr/>
        </p:nvPicPr>
        <p:blipFill>
          <a:blip r:embed="rId4" cstate="screen"/>
          <a:srcRect/>
          <a:stretch>
            <a:fillRect/>
          </a:stretch>
        </p:blipFill>
        <p:spPr bwMode="auto">
          <a:xfrm>
            <a:off x="6228184" y="548680"/>
            <a:ext cx="2692872" cy="2019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https://moy-karapuzik.ru/wp-content/uploads/2019/02/21500/60.jpg"/>
          <p:cNvPicPr>
            <a:picLocks noChangeAspect="1" noChangeArrowheads="1"/>
          </p:cNvPicPr>
          <p:nvPr/>
        </p:nvPicPr>
        <p:blipFill>
          <a:blip r:embed="rId5" cstate="screen"/>
          <a:srcRect/>
          <a:stretch>
            <a:fillRect/>
          </a:stretch>
        </p:blipFill>
        <p:spPr bwMode="auto">
          <a:xfrm>
            <a:off x="395536" y="2852936"/>
            <a:ext cx="2664296" cy="1777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https://2krota.ru/wp-content/uploads/2019/11/Du2xFBVXcAAiY4J.jpg"/>
          <p:cNvPicPr>
            <a:picLocks noChangeAspect="1" noChangeArrowheads="1"/>
          </p:cNvPicPr>
          <p:nvPr/>
        </p:nvPicPr>
        <p:blipFill>
          <a:blip r:embed="rId6" cstate="screen"/>
          <a:srcRect/>
          <a:stretch>
            <a:fillRect/>
          </a:stretch>
        </p:blipFill>
        <p:spPr bwMode="auto">
          <a:xfrm>
            <a:off x="3419872" y="2492896"/>
            <a:ext cx="2691193" cy="1786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https://avatars.mds.yandex.net/get-pdb/1209255/9ff6ec4c-f2af-43ef-97dc-e7412d1a7e45/s1200"/>
          <p:cNvPicPr>
            <a:picLocks noChangeAspect="1" noChangeArrowheads="1"/>
          </p:cNvPicPr>
          <p:nvPr/>
        </p:nvPicPr>
        <p:blipFill>
          <a:blip r:embed="rId7" cstate="screen"/>
          <a:srcRect/>
          <a:stretch>
            <a:fillRect/>
          </a:stretch>
        </p:blipFill>
        <p:spPr bwMode="auto">
          <a:xfrm>
            <a:off x="3563888" y="4581128"/>
            <a:ext cx="2664296" cy="1998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https://eka-prazdnik.ru/uploads/images/doc6cnr6pfcvwoxf2kk32p_800_480.jpg"/>
          <p:cNvPicPr>
            <a:picLocks noChangeAspect="1" noChangeArrowheads="1"/>
          </p:cNvPicPr>
          <p:nvPr/>
        </p:nvPicPr>
        <p:blipFill>
          <a:blip r:embed="rId8" cstate="screen"/>
          <a:srcRect/>
          <a:stretch>
            <a:fillRect/>
          </a:stretch>
        </p:blipFill>
        <p:spPr bwMode="auto">
          <a:xfrm>
            <a:off x="3347864" y="332656"/>
            <a:ext cx="2495076"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0" name="Picture 8" descr="Феерические Идеи кормушек для птиц своими руками"/>
          <p:cNvPicPr>
            <a:picLocks noChangeAspect="1" noChangeArrowheads="1"/>
          </p:cNvPicPr>
          <p:nvPr/>
        </p:nvPicPr>
        <p:blipFill>
          <a:blip r:embed="rId9" cstate="screen"/>
          <a:srcRect/>
          <a:stretch>
            <a:fillRect/>
          </a:stretch>
        </p:blipFill>
        <p:spPr bwMode="auto">
          <a:xfrm>
            <a:off x="6588224" y="2996952"/>
            <a:ext cx="2322947" cy="309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2" name="Picture 10" descr="Поделки из стеклянных бутылок"/>
          <p:cNvPicPr>
            <a:picLocks noChangeAspect="1" noChangeArrowheads="1"/>
          </p:cNvPicPr>
          <p:nvPr/>
        </p:nvPicPr>
        <p:blipFill>
          <a:blip r:embed="rId10" cstate="screen"/>
          <a:srcRect/>
          <a:stretch>
            <a:fillRect/>
          </a:stretch>
        </p:blipFill>
        <p:spPr bwMode="auto">
          <a:xfrm>
            <a:off x="827584" y="332656"/>
            <a:ext cx="1800200" cy="2342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Прямоугольник 10"/>
          <p:cNvSpPr/>
          <p:nvPr/>
        </p:nvSpPr>
        <p:spPr>
          <a:xfrm>
            <a:off x="774840" y="2967335"/>
            <a:ext cx="7594323" cy="1200329"/>
          </a:xfrm>
          <a:prstGeom prst="rect">
            <a:avLst/>
          </a:prstGeom>
          <a:noFill/>
        </p:spPr>
        <p:txBody>
          <a:bodyPr wrap="none" lIns="91440" tIns="45720" rIns="91440" bIns="45720">
            <a:spAutoFit/>
          </a:bodyPr>
          <a:lstStyle/>
          <a:p>
            <a:pPr algn="ctr"/>
            <a:r>
              <a:rPr lang="ru-RU" sz="72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Виды кормушек</a:t>
            </a:r>
            <a:endParaRPr lang="ru-RU" sz="72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par>
                          <p:cTn id="10" fill="hold">
                            <p:stCondLst>
                              <p:cond delay="500"/>
                            </p:stCondLst>
                            <p:childTnLst>
                              <p:par>
                                <p:cTn id="11" presetID="3" presetClass="exit" presetSubtype="10" fill="hold" nodeType="afterEffect">
                                  <p:stCondLst>
                                    <p:cond delay="0"/>
                                  </p:stCondLst>
                                  <p:childTnLst>
                                    <p:animEffect transition="out" filter="blinds(horizontal)">
                                      <p:cBhvr>
                                        <p:cTn id="12" dur="3000"/>
                                        <p:tgtEl>
                                          <p:spTgt spid="11">
                                            <p:txEl>
                                              <p:pRg st="0" end="0"/>
                                            </p:txEl>
                                          </p:spTgt>
                                        </p:tgtEl>
                                      </p:cBhvr>
                                    </p:animEffect>
                                    <p:set>
                                      <p:cBhvr>
                                        <p:cTn id="13" dur="1" fill="hold">
                                          <p:stCondLst>
                                            <p:cond delay="2999"/>
                                          </p:stCondLst>
                                        </p:cTn>
                                        <p:tgtEl>
                                          <p:spTgt spid="11">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082"/>
                                        </p:tgtEl>
                                        <p:attrNameLst>
                                          <p:attrName>style.visibility</p:attrName>
                                        </p:attrNameLst>
                                      </p:cBhvr>
                                      <p:to>
                                        <p:strVal val="visible"/>
                                      </p:to>
                                    </p:set>
                                    <p:anim calcmode="lin" valueType="num">
                                      <p:cBhvr>
                                        <p:cTn id="18" dur="500" fill="hold"/>
                                        <p:tgtEl>
                                          <p:spTgt spid="3082"/>
                                        </p:tgtEl>
                                        <p:attrNameLst>
                                          <p:attrName>ppt_w</p:attrName>
                                        </p:attrNameLst>
                                      </p:cBhvr>
                                      <p:tavLst>
                                        <p:tav tm="0">
                                          <p:val>
                                            <p:fltVal val="0"/>
                                          </p:val>
                                        </p:tav>
                                        <p:tav tm="100000">
                                          <p:val>
                                            <p:strVal val="#ppt_w"/>
                                          </p:val>
                                        </p:tav>
                                      </p:tavLst>
                                    </p:anim>
                                    <p:anim calcmode="lin" valueType="num">
                                      <p:cBhvr>
                                        <p:cTn id="19" dur="500" fill="hold"/>
                                        <p:tgtEl>
                                          <p:spTgt spid="3082"/>
                                        </p:tgtEl>
                                        <p:attrNameLst>
                                          <p:attrName>ppt_h</p:attrName>
                                        </p:attrNameLst>
                                      </p:cBhvr>
                                      <p:tavLst>
                                        <p:tav tm="0">
                                          <p:val>
                                            <p:fltVal val="0"/>
                                          </p:val>
                                        </p:tav>
                                        <p:tav tm="100000">
                                          <p:val>
                                            <p:strVal val="#ppt_h"/>
                                          </p:val>
                                        </p:tav>
                                      </p:tavLst>
                                    </p:anim>
                                    <p:animEffect transition="in" filter="fade">
                                      <p:cBhvr>
                                        <p:cTn id="20" dur="500"/>
                                        <p:tgtEl>
                                          <p:spTgt spid="308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p:cTn id="25" dur="500" fill="hold"/>
                                        <p:tgtEl>
                                          <p:spTgt spid="3078"/>
                                        </p:tgtEl>
                                        <p:attrNameLst>
                                          <p:attrName>ppt_w</p:attrName>
                                        </p:attrNameLst>
                                      </p:cBhvr>
                                      <p:tavLst>
                                        <p:tav tm="0">
                                          <p:val>
                                            <p:fltVal val="0"/>
                                          </p:val>
                                        </p:tav>
                                        <p:tav tm="100000">
                                          <p:val>
                                            <p:strVal val="#ppt_w"/>
                                          </p:val>
                                        </p:tav>
                                      </p:tavLst>
                                    </p:anim>
                                    <p:anim calcmode="lin" valueType="num">
                                      <p:cBhvr>
                                        <p:cTn id="26" dur="500" fill="hold"/>
                                        <p:tgtEl>
                                          <p:spTgt spid="3078"/>
                                        </p:tgtEl>
                                        <p:attrNameLst>
                                          <p:attrName>ppt_h</p:attrName>
                                        </p:attrNameLst>
                                      </p:cBhvr>
                                      <p:tavLst>
                                        <p:tav tm="0">
                                          <p:val>
                                            <p:fltVal val="0"/>
                                          </p:val>
                                        </p:tav>
                                        <p:tav tm="100000">
                                          <p:val>
                                            <p:strVal val="#ppt_h"/>
                                          </p:val>
                                        </p:tav>
                                      </p:tavLst>
                                    </p:anim>
                                    <p:animEffect transition="in" filter="fade">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 calcmode="lin" valueType="num">
                                      <p:cBhvr>
                                        <p:cTn id="32" dur="500" fill="hold"/>
                                        <p:tgtEl>
                                          <p:spTgt spid="1028"/>
                                        </p:tgtEl>
                                        <p:attrNameLst>
                                          <p:attrName>ppt_w</p:attrName>
                                        </p:attrNameLst>
                                      </p:cBhvr>
                                      <p:tavLst>
                                        <p:tav tm="0">
                                          <p:val>
                                            <p:fltVal val="0"/>
                                          </p:val>
                                        </p:tav>
                                        <p:tav tm="100000">
                                          <p:val>
                                            <p:strVal val="#ppt_w"/>
                                          </p:val>
                                        </p:tav>
                                      </p:tavLst>
                                    </p:anim>
                                    <p:anim calcmode="lin" valueType="num">
                                      <p:cBhvr>
                                        <p:cTn id="33" dur="500" fill="hold"/>
                                        <p:tgtEl>
                                          <p:spTgt spid="1028"/>
                                        </p:tgtEl>
                                        <p:attrNameLst>
                                          <p:attrName>ppt_h</p:attrName>
                                        </p:attrNameLst>
                                      </p:cBhvr>
                                      <p:tavLst>
                                        <p:tav tm="0">
                                          <p:val>
                                            <p:fltVal val="0"/>
                                          </p:val>
                                        </p:tav>
                                        <p:tav tm="100000">
                                          <p:val>
                                            <p:strVal val="#ppt_h"/>
                                          </p:val>
                                        </p:tav>
                                      </p:tavLst>
                                    </p:anim>
                                    <p:animEffect transition="in" filter="fade">
                                      <p:cBhvr>
                                        <p:cTn id="34" dur="500"/>
                                        <p:tgtEl>
                                          <p:spTgt spid="102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080"/>
                                        </p:tgtEl>
                                        <p:attrNameLst>
                                          <p:attrName>style.visibility</p:attrName>
                                        </p:attrNameLst>
                                      </p:cBhvr>
                                      <p:to>
                                        <p:strVal val="visible"/>
                                      </p:to>
                                    </p:set>
                                    <p:anim calcmode="lin" valueType="num">
                                      <p:cBhvr>
                                        <p:cTn id="39" dur="500" fill="hold"/>
                                        <p:tgtEl>
                                          <p:spTgt spid="3080"/>
                                        </p:tgtEl>
                                        <p:attrNameLst>
                                          <p:attrName>ppt_w</p:attrName>
                                        </p:attrNameLst>
                                      </p:cBhvr>
                                      <p:tavLst>
                                        <p:tav tm="0">
                                          <p:val>
                                            <p:fltVal val="0"/>
                                          </p:val>
                                        </p:tav>
                                        <p:tav tm="100000">
                                          <p:val>
                                            <p:strVal val="#ppt_w"/>
                                          </p:val>
                                        </p:tav>
                                      </p:tavLst>
                                    </p:anim>
                                    <p:anim calcmode="lin" valueType="num">
                                      <p:cBhvr>
                                        <p:cTn id="40" dur="500" fill="hold"/>
                                        <p:tgtEl>
                                          <p:spTgt spid="3080"/>
                                        </p:tgtEl>
                                        <p:attrNameLst>
                                          <p:attrName>ppt_h</p:attrName>
                                        </p:attrNameLst>
                                      </p:cBhvr>
                                      <p:tavLst>
                                        <p:tav tm="0">
                                          <p:val>
                                            <p:fltVal val="0"/>
                                          </p:val>
                                        </p:tav>
                                        <p:tav tm="100000">
                                          <p:val>
                                            <p:strVal val="#ppt_h"/>
                                          </p:val>
                                        </p:tav>
                                      </p:tavLst>
                                    </p:anim>
                                    <p:animEffect transition="in" filter="fade">
                                      <p:cBhvr>
                                        <p:cTn id="41" dur="500"/>
                                        <p:tgtEl>
                                          <p:spTgt spid="308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3076"/>
                                        </p:tgtEl>
                                        <p:attrNameLst>
                                          <p:attrName>style.visibility</p:attrName>
                                        </p:attrNameLst>
                                      </p:cBhvr>
                                      <p:to>
                                        <p:strVal val="visible"/>
                                      </p:to>
                                    </p:set>
                                    <p:anim calcmode="lin" valueType="num">
                                      <p:cBhvr>
                                        <p:cTn id="46" dur="500" fill="hold"/>
                                        <p:tgtEl>
                                          <p:spTgt spid="3076"/>
                                        </p:tgtEl>
                                        <p:attrNameLst>
                                          <p:attrName>ppt_w</p:attrName>
                                        </p:attrNameLst>
                                      </p:cBhvr>
                                      <p:tavLst>
                                        <p:tav tm="0">
                                          <p:val>
                                            <p:fltVal val="0"/>
                                          </p:val>
                                        </p:tav>
                                        <p:tav tm="100000">
                                          <p:val>
                                            <p:strVal val="#ppt_w"/>
                                          </p:val>
                                        </p:tav>
                                      </p:tavLst>
                                    </p:anim>
                                    <p:anim calcmode="lin" valueType="num">
                                      <p:cBhvr>
                                        <p:cTn id="47" dur="500" fill="hold"/>
                                        <p:tgtEl>
                                          <p:spTgt spid="3076"/>
                                        </p:tgtEl>
                                        <p:attrNameLst>
                                          <p:attrName>ppt_h</p:attrName>
                                        </p:attrNameLst>
                                      </p:cBhvr>
                                      <p:tavLst>
                                        <p:tav tm="0">
                                          <p:val>
                                            <p:fltVal val="0"/>
                                          </p:val>
                                        </p:tav>
                                        <p:tav tm="100000">
                                          <p:val>
                                            <p:strVal val="#ppt_h"/>
                                          </p:val>
                                        </p:tav>
                                      </p:tavLst>
                                    </p:anim>
                                    <p:animEffect transition="in" filter="fade">
                                      <p:cBhvr>
                                        <p:cTn id="48" dur="500"/>
                                        <p:tgtEl>
                                          <p:spTgt spid="307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p:cTn id="53" dur="500" fill="hold"/>
                                        <p:tgtEl>
                                          <p:spTgt spid="1026"/>
                                        </p:tgtEl>
                                        <p:attrNameLst>
                                          <p:attrName>ppt_w</p:attrName>
                                        </p:attrNameLst>
                                      </p:cBhvr>
                                      <p:tavLst>
                                        <p:tav tm="0">
                                          <p:val>
                                            <p:fltVal val="0"/>
                                          </p:val>
                                        </p:tav>
                                        <p:tav tm="100000">
                                          <p:val>
                                            <p:strVal val="#ppt_w"/>
                                          </p:val>
                                        </p:tav>
                                      </p:tavLst>
                                    </p:anim>
                                    <p:anim calcmode="lin" valueType="num">
                                      <p:cBhvr>
                                        <p:cTn id="54" dur="500" fill="hold"/>
                                        <p:tgtEl>
                                          <p:spTgt spid="1026"/>
                                        </p:tgtEl>
                                        <p:attrNameLst>
                                          <p:attrName>ppt_h</p:attrName>
                                        </p:attrNameLst>
                                      </p:cBhvr>
                                      <p:tavLst>
                                        <p:tav tm="0">
                                          <p:val>
                                            <p:fltVal val="0"/>
                                          </p:val>
                                        </p:tav>
                                        <p:tav tm="100000">
                                          <p:val>
                                            <p:strVal val="#ppt_h"/>
                                          </p:val>
                                        </p:tav>
                                      </p:tavLst>
                                    </p:anim>
                                    <p:animEffect transition="in" filter="fade">
                                      <p:cBhvr>
                                        <p:cTn id="55" dur="500"/>
                                        <p:tgtEl>
                                          <p:spTgt spid="102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1032"/>
                                        </p:tgtEl>
                                        <p:attrNameLst>
                                          <p:attrName>style.visibility</p:attrName>
                                        </p:attrNameLst>
                                      </p:cBhvr>
                                      <p:to>
                                        <p:strVal val="visible"/>
                                      </p:to>
                                    </p:set>
                                    <p:anim calcmode="lin" valueType="num">
                                      <p:cBhvr>
                                        <p:cTn id="60" dur="500" fill="hold"/>
                                        <p:tgtEl>
                                          <p:spTgt spid="1032"/>
                                        </p:tgtEl>
                                        <p:attrNameLst>
                                          <p:attrName>ppt_w</p:attrName>
                                        </p:attrNameLst>
                                      </p:cBhvr>
                                      <p:tavLst>
                                        <p:tav tm="0">
                                          <p:val>
                                            <p:fltVal val="0"/>
                                          </p:val>
                                        </p:tav>
                                        <p:tav tm="100000">
                                          <p:val>
                                            <p:strVal val="#ppt_w"/>
                                          </p:val>
                                        </p:tav>
                                      </p:tavLst>
                                    </p:anim>
                                    <p:anim calcmode="lin" valueType="num">
                                      <p:cBhvr>
                                        <p:cTn id="61" dur="500" fill="hold"/>
                                        <p:tgtEl>
                                          <p:spTgt spid="1032"/>
                                        </p:tgtEl>
                                        <p:attrNameLst>
                                          <p:attrName>ppt_h</p:attrName>
                                        </p:attrNameLst>
                                      </p:cBhvr>
                                      <p:tavLst>
                                        <p:tav tm="0">
                                          <p:val>
                                            <p:fltVal val="0"/>
                                          </p:val>
                                        </p:tav>
                                        <p:tav tm="100000">
                                          <p:val>
                                            <p:strVal val="#ppt_h"/>
                                          </p:val>
                                        </p:tav>
                                      </p:tavLst>
                                    </p:anim>
                                    <p:animEffect transition="in" filter="fade">
                                      <p:cBhvr>
                                        <p:cTn id="62" dur="500"/>
                                        <p:tgtEl>
                                          <p:spTgt spid="103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074"/>
                                        </p:tgtEl>
                                        <p:attrNameLst>
                                          <p:attrName>style.visibility</p:attrName>
                                        </p:attrNameLst>
                                      </p:cBhvr>
                                      <p:to>
                                        <p:strVal val="visible"/>
                                      </p:to>
                                    </p:set>
                                    <p:anim calcmode="lin" valueType="num">
                                      <p:cBhvr additive="base">
                                        <p:cTn id="67" dur="500" fill="hold"/>
                                        <p:tgtEl>
                                          <p:spTgt spid="3074"/>
                                        </p:tgtEl>
                                        <p:attrNameLst>
                                          <p:attrName>ppt_x</p:attrName>
                                        </p:attrNameLst>
                                      </p:cBhvr>
                                      <p:tavLst>
                                        <p:tav tm="0">
                                          <p:val>
                                            <p:strVal val="#ppt_x"/>
                                          </p:val>
                                        </p:tav>
                                        <p:tav tm="100000">
                                          <p:val>
                                            <p:strVal val="#ppt_x"/>
                                          </p:val>
                                        </p:tav>
                                      </p:tavLst>
                                    </p:anim>
                                    <p:anim calcmode="lin" valueType="num">
                                      <p:cBhvr additive="base">
                                        <p:cTn id="6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vatars.mds.yandex.net/get-pdb/1965212/40b8c0e7-baec-499f-9eb0-e708594f3122/s1200"/>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3074" name="Picture 2" descr="https://mtdata.ru/u28/photo202B/20658009314-0/original.jpg"/>
          <p:cNvPicPr>
            <a:picLocks noChangeAspect="1" noChangeArrowheads="1"/>
          </p:cNvPicPr>
          <p:nvPr/>
        </p:nvPicPr>
        <p:blipFill>
          <a:blip r:embed="rId3" cstate="screen"/>
          <a:srcRect/>
          <a:stretch>
            <a:fillRect/>
          </a:stretch>
        </p:blipFill>
        <p:spPr bwMode="auto">
          <a:xfrm>
            <a:off x="251520" y="1412777"/>
            <a:ext cx="8495868" cy="4464496"/>
          </a:xfrm>
          <a:prstGeom prst="rect">
            <a:avLst/>
          </a:prstGeom>
          <a:noFill/>
        </p:spPr>
      </p:pic>
      <p:pic>
        <p:nvPicPr>
          <p:cNvPr id="3076" name="Picture 4" descr="https://33udovolstviya.ru/upload/iblock/d34/d34eb0a56d4af51ecad9b12bc49c777b.jpg"/>
          <p:cNvPicPr>
            <a:picLocks noChangeAspect="1" noChangeArrowheads="1"/>
          </p:cNvPicPr>
          <p:nvPr/>
        </p:nvPicPr>
        <p:blipFill>
          <a:blip r:embed="rId4" cstate="screen"/>
          <a:srcRect/>
          <a:stretch>
            <a:fillRect/>
          </a:stretch>
        </p:blipFill>
        <p:spPr bwMode="auto">
          <a:xfrm>
            <a:off x="395536" y="260648"/>
            <a:ext cx="8294115" cy="6336704"/>
          </a:xfrm>
          <a:prstGeom prst="rect">
            <a:avLst/>
          </a:prstGeom>
          <a:noFill/>
        </p:spPr>
      </p:pic>
      <p:pic>
        <p:nvPicPr>
          <p:cNvPr id="3078" name="Picture 6" descr="https://avatars.mds.yandex.net/get-pdb/25978/e61bc023-7891-48e9-b2ae-34252d0d0b42/s1200?webp=false"/>
          <p:cNvPicPr>
            <a:picLocks noChangeAspect="1" noChangeArrowheads="1"/>
          </p:cNvPicPr>
          <p:nvPr/>
        </p:nvPicPr>
        <p:blipFill>
          <a:blip r:embed="rId5" cstate="screen"/>
          <a:srcRect/>
          <a:stretch>
            <a:fillRect/>
          </a:stretch>
        </p:blipFill>
        <p:spPr bwMode="auto">
          <a:xfrm>
            <a:off x="467544" y="332656"/>
            <a:ext cx="8352928" cy="62646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nodeType="clickEffect">
                                  <p:stCondLst>
                                    <p:cond delay="0"/>
                                  </p:stCondLst>
                                  <p:childTnLst>
                                    <p:animEffect transition="out" filter="blinds(horizontal)">
                                      <p:cBhvr>
                                        <p:cTn id="13" dur="500"/>
                                        <p:tgtEl>
                                          <p:spTgt spid="3074"/>
                                        </p:tgtEl>
                                      </p:cBhvr>
                                    </p:animEffect>
                                    <p:set>
                                      <p:cBhvr>
                                        <p:cTn id="14" dur="1" fill="hold">
                                          <p:stCondLst>
                                            <p:cond delay="499"/>
                                          </p:stCondLst>
                                        </p:cTn>
                                        <p:tgtEl>
                                          <p:spTgt spid="3074"/>
                                        </p:tgtEl>
                                        <p:attrNameLst>
                                          <p:attrName>style.visibility</p:attrName>
                                        </p:attrNameLst>
                                      </p:cBhvr>
                                      <p:to>
                                        <p:strVal val="hidden"/>
                                      </p:to>
                                    </p:set>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p:cTn id="18" dur="500" fill="hold"/>
                                        <p:tgtEl>
                                          <p:spTgt spid="3076"/>
                                        </p:tgtEl>
                                        <p:attrNameLst>
                                          <p:attrName>ppt_w</p:attrName>
                                        </p:attrNameLst>
                                      </p:cBhvr>
                                      <p:tavLst>
                                        <p:tav tm="0">
                                          <p:val>
                                            <p:fltVal val="0"/>
                                          </p:val>
                                        </p:tav>
                                        <p:tav tm="100000">
                                          <p:val>
                                            <p:strVal val="#ppt_w"/>
                                          </p:val>
                                        </p:tav>
                                      </p:tavLst>
                                    </p:anim>
                                    <p:anim calcmode="lin" valueType="num">
                                      <p:cBhvr>
                                        <p:cTn id="19" dur="500" fill="hold"/>
                                        <p:tgtEl>
                                          <p:spTgt spid="3076"/>
                                        </p:tgtEl>
                                        <p:attrNameLst>
                                          <p:attrName>ppt_h</p:attrName>
                                        </p:attrNameLst>
                                      </p:cBhvr>
                                      <p:tavLst>
                                        <p:tav tm="0">
                                          <p:val>
                                            <p:fltVal val="0"/>
                                          </p:val>
                                        </p:tav>
                                        <p:tav tm="100000">
                                          <p:val>
                                            <p:strVal val="#ppt_h"/>
                                          </p:val>
                                        </p:tav>
                                      </p:tavLst>
                                    </p:anim>
                                    <p:animEffect transition="in" filter="fade">
                                      <p:cBhvr>
                                        <p:cTn id="20" dur="500"/>
                                        <p:tgtEl>
                                          <p:spTgt spid="307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3076"/>
                                        </p:tgtEl>
                                      </p:cBhvr>
                                    </p:animEffect>
                                    <p:set>
                                      <p:cBhvr>
                                        <p:cTn id="25" dur="1" fill="hold">
                                          <p:stCondLst>
                                            <p:cond delay="499"/>
                                          </p:stCondLst>
                                        </p:cTn>
                                        <p:tgtEl>
                                          <p:spTgt spid="3076"/>
                                        </p:tgtEl>
                                        <p:attrNameLst>
                                          <p:attrName>style.visibility</p:attrName>
                                        </p:attrNameLst>
                                      </p:cBhvr>
                                      <p:to>
                                        <p:strVal val="hidden"/>
                                      </p:to>
                                    </p:set>
                                  </p:childTnLst>
                                </p:cTn>
                              </p:par>
                            </p:childTnLst>
                          </p:cTn>
                        </p:par>
                        <p:par>
                          <p:cTn id="26" fill="hold">
                            <p:stCondLst>
                              <p:cond delay="500"/>
                            </p:stCondLst>
                            <p:childTnLst>
                              <p:par>
                                <p:cTn id="27" presetID="53" presetClass="entr" presetSubtype="0" fill="hold" nodeType="after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p:cTn id="29" dur="500" fill="hold"/>
                                        <p:tgtEl>
                                          <p:spTgt spid="3078"/>
                                        </p:tgtEl>
                                        <p:attrNameLst>
                                          <p:attrName>ppt_w</p:attrName>
                                        </p:attrNameLst>
                                      </p:cBhvr>
                                      <p:tavLst>
                                        <p:tav tm="0">
                                          <p:val>
                                            <p:fltVal val="0"/>
                                          </p:val>
                                        </p:tav>
                                        <p:tav tm="100000">
                                          <p:val>
                                            <p:strVal val="#ppt_w"/>
                                          </p:val>
                                        </p:tav>
                                      </p:tavLst>
                                    </p:anim>
                                    <p:anim calcmode="lin" valueType="num">
                                      <p:cBhvr>
                                        <p:cTn id="30" dur="500" fill="hold"/>
                                        <p:tgtEl>
                                          <p:spTgt spid="3078"/>
                                        </p:tgtEl>
                                        <p:attrNameLst>
                                          <p:attrName>ppt_h</p:attrName>
                                        </p:attrNameLst>
                                      </p:cBhvr>
                                      <p:tavLst>
                                        <p:tav tm="0">
                                          <p:val>
                                            <p:fltVal val="0"/>
                                          </p:val>
                                        </p:tav>
                                        <p:tav tm="100000">
                                          <p:val>
                                            <p:strVal val="#ppt_h"/>
                                          </p:val>
                                        </p:tav>
                                      </p:tavLst>
                                    </p:anim>
                                    <p:animEffect transition="in" filter="fade">
                                      <p:cBhvr>
                                        <p:cTn id="31" dur="500"/>
                                        <p:tgtEl>
                                          <p:spTgt spid="307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3078"/>
                                        </p:tgtEl>
                                      </p:cBhvr>
                                    </p:animEffect>
                                    <p:set>
                                      <p:cBhvr>
                                        <p:cTn id="36" dur="1" fill="hold">
                                          <p:stCondLst>
                                            <p:cond delay="499"/>
                                          </p:stCondLst>
                                        </p:cTn>
                                        <p:tgtEl>
                                          <p:spTgt spid="3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vatars.mds.yandex.net/get-pdb/1965212/40b8c0e7-baec-499f-9eb0-e708594f3122/s1200"/>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3" name="Picture 6" descr="https://thumbs.gfycat.com/GrizzledOpulentBlackbird-size_restricted.gif"/>
          <p:cNvPicPr>
            <a:picLocks noChangeAspect="1" noChangeArrowheads="1" noCrop="1"/>
          </p:cNvPicPr>
          <p:nvPr/>
        </p:nvPicPr>
        <p:blipFill>
          <a:blip r:embed="rId3" cstate="screen"/>
          <a:srcRect/>
          <a:stretch>
            <a:fillRect/>
          </a:stretch>
        </p:blipFill>
        <p:spPr bwMode="auto">
          <a:xfrm>
            <a:off x="6732240" y="5229200"/>
            <a:ext cx="2016224" cy="1454370"/>
          </a:xfrm>
          <a:prstGeom prst="rect">
            <a:avLst/>
          </a:prstGeom>
          <a:noFill/>
        </p:spPr>
      </p:pic>
      <p:sp>
        <p:nvSpPr>
          <p:cNvPr id="5" name="Прямоугольник 4"/>
          <p:cNvSpPr/>
          <p:nvPr/>
        </p:nvSpPr>
        <p:spPr>
          <a:xfrm>
            <a:off x="611560" y="1988840"/>
            <a:ext cx="7776864" cy="707886"/>
          </a:xfrm>
          <a:prstGeom prst="rect">
            <a:avLst/>
          </a:prstGeom>
        </p:spPr>
        <p:txBody>
          <a:bodyPr wrap="square">
            <a:spAutoFit/>
          </a:bodyPr>
          <a:lstStyle/>
          <a:p>
            <a:r>
              <a:rPr lang="ru-RU" sz="2000" b="1" i="1" dirty="0" smtClean="0"/>
              <a:t>Полностью съедобные. Такой вариант можно назвать одноразовым</a:t>
            </a:r>
            <a:endParaRPr lang="ru-RU" sz="2000" b="1" i="1" dirty="0"/>
          </a:p>
        </p:txBody>
      </p:sp>
      <p:sp>
        <p:nvSpPr>
          <p:cNvPr id="6" name="Прямоугольник 5"/>
          <p:cNvSpPr/>
          <p:nvPr/>
        </p:nvSpPr>
        <p:spPr>
          <a:xfrm>
            <a:off x="611560" y="2780928"/>
            <a:ext cx="7560840" cy="1600438"/>
          </a:xfrm>
          <a:prstGeom prst="rect">
            <a:avLst/>
          </a:prstGeom>
        </p:spPr>
        <p:txBody>
          <a:bodyPr wrap="square">
            <a:spAutoFit/>
          </a:bodyPr>
          <a:lstStyle/>
          <a:p>
            <a:r>
              <a:rPr lang="ru-RU" sz="2000" b="1" i="1" dirty="0" smtClean="0">
                <a:latin typeface="+mj-lt"/>
              </a:rPr>
              <a:t>Частично съедобные. Этот вид кормушек можно назвать многоразовым. Изделие имеет корпус, но он тоже выполнен из тыквы, кокоса, другого фрукта или овоща. Внутрь помещают съедобный наполнитель, например, зерно. </a:t>
            </a:r>
          </a:p>
          <a:p>
            <a:endParaRPr lang="ru-RU" dirty="0"/>
          </a:p>
        </p:txBody>
      </p:sp>
      <p:sp>
        <p:nvSpPr>
          <p:cNvPr id="7" name="Прямоугольник 6"/>
          <p:cNvSpPr/>
          <p:nvPr/>
        </p:nvSpPr>
        <p:spPr>
          <a:xfrm>
            <a:off x="611560" y="4509120"/>
            <a:ext cx="7776864" cy="1015663"/>
          </a:xfrm>
          <a:prstGeom prst="rect">
            <a:avLst/>
          </a:prstGeom>
        </p:spPr>
        <p:txBody>
          <a:bodyPr wrap="square">
            <a:spAutoFit/>
          </a:bodyPr>
          <a:lstStyle/>
          <a:p>
            <a:r>
              <a:rPr lang="ru-RU" sz="2000" b="1" i="1" dirty="0" smtClean="0"/>
              <a:t>Важно! Зерно птицам дают необработанное. Шелуха содержит большое количество витаминов, вдобавок пернатые развивают свои клювы, добывая ядрышки из оболочки. </a:t>
            </a:r>
            <a:endParaRPr lang="ru-RU" sz="2000" b="1" i="1" dirty="0"/>
          </a:p>
        </p:txBody>
      </p:sp>
      <p:sp>
        <p:nvSpPr>
          <p:cNvPr id="8" name="TextBox 7"/>
          <p:cNvSpPr txBox="1"/>
          <p:nvPr/>
        </p:nvSpPr>
        <p:spPr>
          <a:xfrm>
            <a:off x="2195736" y="1340768"/>
            <a:ext cx="3420680" cy="461665"/>
          </a:xfrm>
          <a:prstGeom prst="rect">
            <a:avLst/>
          </a:prstGeom>
          <a:noFill/>
        </p:spPr>
        <p:txBody>
          <a:bodyPr wrap="none" rtlCol="0">
            <a:spAutoFit/>
          </a:bodyPr>
          <a:lstStyle/>
          <a:p>
            <a:r>
              <a:rPr lang="ru-RU" sz="2400" b="1" i="1" dirty="0" smtClean="0"/>
              <a:t>Кормушки могут быть</a:t>
            </a:r>
            <a:endParaRPr lang="ru-RU" sz="2400" b="1" i="1" dirty="0"/>
          </a:p>
        </p:txBody>
      </p:sp>
      <p:pic>
        <p:nvPicPr>
          <p:cNvPr id="8194" name="Picture 2" descr="https://www.beesona.ru/upload/833/d7c478d0e45ecb02fdcc809a041d1ca0.gif"/>
          <p:cNvPicPr>
            <a:picLocks noChangeAspect="1" noChangeArrowheads="1" noCrop="1"/>
          </p:cNvPicPr>
          <p:nvPr/>
        </p:nvPicPr>
        <p:blipFill>
          <a:blip r:embed="rId4" cstate="screen"/>
          <a:srcRect/>
          <a:stretch>
            <a:fillRect/>
          </a:stretch>
        </p:blipFill>
        <p:spPr bwMode="auto">
          <a:xfrm>
            <a:off x="0" y="5055445"/>
            <a:ext cx="1907704" cy="1802555"/>
          </a:xfrm>
          <a:prstGeom prst="rect">
            <a:avLst/>
          </a:prstGeom>
          <a:noFill/>
        </p:spPr>
      </p:pic>
      <p:pic>
        <p:nvPicPr>
          <p:cNvPr id="8196" name="Picture 4" descr="https://www.beesona.ru/upload/286/571f70530c83e9cdb0402b4631ca5f7c.gif"/>
          <p:cNvPicPr>
            <a:picLocks noChangeAspect="1" noChangeArrowheads="1" noCrop="1"/>
          </p:cNvPicPr>
          <p:nvPr/>
        </p:nvPicPr>
        <p:blipFill>
          <a:blip r:embed="rId5" cstate="screen"/>
          <a:srcRect/>
          <a:stretch>
            <a:fillRect/>
          </a:stretch>
        </p:blipFill>
        <p:spPr bwMode="auto">
          <a:xfrm>
            <a:off x="3131840" y="5878691"/>
            <a:ext cx="1224136" cy="979309"/>
          </a:xfrm>
          <a:prstGeom prst="rect">
            <a:avLst/>
          </a:prstGeom>
          <a:noFill/>
        </p:spPr>
      </p:pic>
      <p:pic>
        <p:nvPicPr>
          <p:cNvPr id="8198" name="Picture 6" descr="https://www.beesona.ru/upload/286/571f70530c83e9cdb0402b4631ca5f7c.gif"/>
          <p:cNvPicPr>
            <a:picLocks noChangeAspect="1" noChangeArrowheads="1" noCrop="1"/>
          </p:cNvPicPr>
          <p:nvPr/>
        </p:nvPicPr>
        <p:blipFill>
          <a:blip r:embed="rId6" cstate="screen"/>
          <a:srcRect/>
          <a:stretch>
            <a:fillRect/>
          </a:stretch>
        </p:blipFill>
        <p:spPr bwMode="auto">
          <a:xfrm>
            <a:off x="5220072" y="5589240"/>
            <a:ext cx="1080120" cy="8640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vatars.mds.yandex.net/get-pdb/1965212/40b8c0e7-baec-499f-9eb0-e708594f3122/s1200"/>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3" name="Picture 2" descr="https://www.chitalnya.ru/upload3/867/751b9279755eca167c7543551c1b58ad.gif"/>
          <p:cNvPicPr>
            <a:picLocks noChangeAspect="1" noChangeArrowheads="1" noCrop="1"/>
          </p:cNvPicPr>
          <p:nvPr/>
        </p:nvPicPr>
        <p:blipFill>
          <a:blip r:embed="rId3" cstate="screen"/>
          <a:srcRect/>
          <a:stretch>
            <a:fillRect/>
          </a:stretch>
        </p:blipFill>
        <p:spPr bwMode="auto">
          <a:xfrm>
            <a:off x="251520" y="3284984"/>
            <a:ext cx="8424936" cy="3573016"/>
          </a:xfrm>
          <a:prstGeom prst="rect">
            <a:avLst/>
          </a:prstGeom>
          <a:noFill/>
        </p:spPr>
      </p:pic>
      <p:sp>
        <p:nvSpPr>
          <p:cNvPr id="4" name="Прямоугольник 3"/>
          <p:cNvSpPr/>
          <p:nvPr/>
        </p:nvSpPr>
        <p:spPr>
          <a:xfrm>
            <a:off x="251520" y="692696"/>
            <a:ext cx="8640960" cy="2862322"/>
          </a:xfrm>
          <a:prstGeom prst="rect">
            <a:avLst/>
          </a:prstGeom>
        </p:spPr>
        <p:txBody>
          <a:bodyPr wrap="square">
            <a:spAutoFit/>
          </a:bodyPr>
          <a:lstStyle/>
          <a:p>
            <a:r>
              <a:rPr lang="ru-RU" sz="2000" b="1" i="1" dirty="0" smtClean="0"/>
              <a:t>Для корма птицам подходят только сырые семена подсолнуха. Жареные семечки с пачек, особенно соленые, давать нельзя. Составляя рацион подкормки, нужно знать запрещенные ингредиенты: Хлебобулочные изделия из ржаной муки не усваиваются организмом птиц. При переедании возникает проблема с кишечником. Соленые и жареные продукты для птиц больше ядовитые, чем съедобные. Если зерно или другой разрешенный продукт покрылся плесенью, появилась горечь, птицам на корм не пойдет. Образовавшиеся токсины нанесут вред здоровью пернатым. </a:t>
            </a:r>
            <a:endParaRPr lang="ru-RU" sz="20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vatars.mds.yandex.net/get-pdb/1965212/40b8c0e7-baec-499f-9eb0-e708594f3122/s1200"/>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3" name="Прямоугольник 2"/>
          <p:cNvSpPr/>
          <p:nvPr/>
        </p:nvSpPr>
        <p:spPr>
          <a:xfrm>
            <a:off x="323528" y="1196752"/>
            <a:ext cx="8280920" cy="5324535"/>
          </a:xfrm>
          <a:prstGeom prst="rect">
            <a:avLst/>
          </a:prstGeom>
        </p:spPr>
        <p:txBody>
          <a:bodyPr wrap="square">
            <a:spAutoFit/>
          </a:bodyPr>
          <a:lstStyle/>
          <a:p>
            <a:r>
              <a:rPr lang="ru-RU" sz="2000" b="1" dirty="0" smtClean="0"/>
              <a:t>Будущая съедобная лепешка по этому рецепту напоминает конфеты «</a:t>
            </a:r>
            <a:r>
              <a:rPr lang="ru-RU" sz="2000" b="1" dirty="0" err="1" smtClean="0"/>
              <a:t>Козинаки</a:t>
            </a:r>
            <a:r>
              <a:rPr lang="ru-RU" sz="2000" b="1" dirty="0" smtClean="0"/>
              <a:t>». Приготовление начинают с заварки крахмала. В глубокую миску насыпают 2 ст. л. порошка, добавляют 50 мл воды. Все тщательно растирают в пастообразную массу. Вливают стакан доведенной до кипения воды. Перемешивают все до получения киселя, оставляют остывать. Когда кисель станет комнатной температуры, всыпают мелкими порциями </a:t>
            </a:r>
            <a:r>
              <a:rPr lang="ru-RU" sz="2000" b="1" dirty="0" err="1" smtClean="0"/>
              <a:t>зерносмесь</a:t>
            </a:r>
            <a:r>
              <a:rPr lang="ru-RU" sz="2000" b="1" dirty="0" smtClean="0"/>
              <a:t>, постоянно перемешивают. Полученную массу раскладывают в формочки. Подойдут любые баночки, силиконовые или бумажные формы для выпечки. Одновременно с раскладыванием массы внутрь вмуровывают тонкую веревку для подвешивания на дерево съедобной лепешки. Формы ставят в холодильник, накрывают пленкой. Если это зима, то их просто выносят в коридор. На следующий день съедобные лепешки извлекают. Они легко вывалятся из формы после переворачивания и легкого постукивания. Веревкой съедобную лепешку привязывают на ветку дерева. Воробьи, синицы и другие мелкие птицы быстро обнаружат лакомство. </a:t>
            </a:r>
            <a:endParaRPr lang="ru-RU" sz="2000" dirty="0"/>
          </a:p>
        </p:txBody>
      </p:sp>
      <p:sp>
        <p:nvSpPr>
          <p:cNvPr id="4" name="TextBox 3"/>
          <p:cNvSpPr txBox="1"/>
          <p:nvPr/>
        </p:nvSpPr>
        <p:spPr>
          <a:xfrm>
            <a:off x="2051720" y="764704"/>
            <a:ext cx="4921604" cy="400110"/>
          </a:xfrm>
          <a:prstGeom prst="rect">
            <a:avLst/>
          </a:prstGeom>
          <a:noFill/>
        </p:spPr>
        <p:txBody>
          <a:bodyPr wrap="none" rtlCol="0">
            <a:spAutoFit/>
          </a:bodyPr>
          <a:lstStyle/>
          <a:p>
            <a:r>
              <a:rPr lang="ru-RU" sz="2000" b="1" i="1" dirty="0" smtClean="0"/>
              <a:t>Съедобная кормушка на основе крахмала</a:t>
            </a:r>
            <a:endParaRPr lang="ru-RU" sz="2000" b="1" i="1" dirty="0"/>
          </a:p>
        </p:txBody>
      </p:sp>
      <p:pic>
        <p:nvPicPr>
          <p:cNvPr id="5122" name="Picture 2" descr="https://www.beesona.ru/upload/286/571f70530c83e9cdb0402b4631ca5f7c.gif"/>
          <p:cNvPicPr>
            <a:picLocks noChangeAspect="1" noChangeArrowheads="1" noCrop="1"/>
          </p:cNvPicPr>
          <p:nvPr/>
        </p:nvPicPr>
        <p:blipFill>
          <a:blip r:embed="rId3" cstate="screen"/>
          <a:srcRect/>
          <a:stretch>
            <a:fillRect/>
          </a:stretch>
        </p:blipFill>
        <p:spPr bwMode="auto">
          <a:xfrm>
            <a:off x="7793851" y="260648"/>
            <a:ext cx="1350149" cy="1080120"/>
          </a:xfrm>
          <a:prstGeom prst="rect">
            <a:avLst/>
          </a:prstGeom>
          <a:noFill/>
        </p:spPr>
      </p:pic>
      <p:pic>
        <p:nvPicPr>
          <p:cNvPr id="5124" name="Picture 4" descr="https://www.beesona.ru/upload/286/571f70530c83e9cdb0402b4631ca5f7c.gif"/>
          <p:cNvPicPr>
            <a:picLocks noChangeAspect="1" noChangeArrowheads="1" noCrop="1"/>
          </p:cNvPicPr>
          <p:nvPr/>
        </p:nvPicPr>
        <p:blipFill>
          <a:blip r:embed="rId4" cstate="screen"/>
          <a:srcRect/>
          <a:stretch>
            <a:fillRect/>
          </a:stretch>
        </p:blipFill>
        <p:spPr bwMode="auto">
          <a:xfrm flipH="1">
            <a:off x="251520" y="0"/>
            <a:ext cx="1115616" cy="122284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vatars.mds.yandex.net/get-pdb/1965212/40b8c0e7-baec-499f-9eb0-e708594f3122/s1200"/>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3" name="Прямоугольник 2"/>
          <p:cNvSpPr/>
          <p:nvPr/>
        </p:nvSpPr>
        <p:spPr>
          <a:xfrm>
            <a:off x="467544" y="548680"/>
            <a:ext cx="8352928" cy="2369880"/>
          </a:xfrm>
          <a:prstGeom prst="rect">
            <a:avLst/>
          </a:prstGeom>
        </p:spPr>
        <p:txBody>
          <a:bodyPr wrap="square">
            <a:spAutoFit/>
          </a:bodyPr>
          <a:lstStyle/>
          <a:p>
            <a:r>
              <a:rPr lang="ru-RU" sz="2000" b="1" i="1" dirty="0" smtClean="0"/>
              <a:t>По аналогичному принципу готовят съедобные </a:t>
            </a:r>
            <a:r>
              <a:rPr lang="ru-RU" sz="2400" b="1" i="1" dirty="0" smtClean="0"/>
              <a:t>кормушки с желатином.</a:t>
            </a:r>
            <a:r>
              <a:rPr lang="ru-RU" sz="2000" b="1" i="1" dirty="0" smtClean="0"/>
              <a:t> Отличие только в расширенном разнообразии зерен и связующем веществе. Для приготовления кормушки подготавливают формочки и куски веревки. Для </a:t>
            </a:r>
            <a:r>
              <a:rPr lang="ru-RU" sz="2000" b="1" i="1" dirty="0" err="1" smtClean="0"/>
              <a:t>зерносмеси</a:t>
            </a:r>
            <a:r>
              <a:rPr lang="ru-RU" sz="2000" b="1" i="1" dirty="0" smtClean="0"/>
              <a:t> берут те же самые зерна, что и в первом рецепте, только добавляют ¼ часть от общего объема сырых семян подсолнуха. Плюс ко всему в этой съедобной лепешке будет присутствовать морковь.</a:t>
            </a:r>
            <a:endParaRPr lang="ru-RU" sz="2000" b="1" i="1" dirty="0"/>
          </a:p>
        </p:txBody>
      </p:sp>
      <p:sp>
        <p:nvSpPr>
          <p:cNvPr id="4" name="Прямоугольник 3"/>
          <p:cNvSpPr/>
          <p:nvPr/>
        </p:nvSpPr>
        <p:spPr>
          <a:xfrm>
            <a:off x="467544" y="2852936"/>
            <a:ext cx="8136904" cy="3785652"/>
          </a:xfrm>
          <a:prstGeom prst="rect">
            <a:avLst/>
          </a:prstGeom>
        </p:spPr>
        <p:txBody>
          <a:bodyPr wrap="square">
            <a:spAutoFit/>
          </a:bodyPr>
          <a:lstStyle/>
          <a:p>
            <a:r>
              <a:rPr lang="ru-RU" sz="2000" b="1" i="1" dirty="0" smtClean="0"/>
              <a:t>Начинают делать кормушку для птиц из зерен и желатина с подготовки моркови. Корнеплод моют от грязи, натирают на мелкой терке, дают немного времени стечь соку. За это время запаривают желатин, придерживаясь рецепта на упаковке. Когда желатиновые гранулы растворятся, жидкость оставляют остывать до комнатной температуры. Тертую морковь перемешивают с зерном. Готовую массу заливают остывшим желатином, еще раз тщательно перемешивают. Дальше идет стандартная процедура. Смесь выкладывают в формочки, вставляют веревки, обматывают пленкой и отправляют в холодильник застывать. На следующий день съедобные лепешки готовы. Их извлекают из формы, подвешивают веревкой на дерево. </a:t>
            </a:r>
            <a:endParaRPr lang="ru-RU" sz="20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vatars.mds.yandex.net/get-pdb/1965212/40b8c0e7-baec-499f-9eb0-e708594f3122/s1200"/>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5" name="Прямоугольник 4"/>
          <p:cNvSpPr/>
          <p:nvPr/>
        </p:nvSpPr>
        <p:spPr>
          <a:xfrm>
            <a:off x="323528" y="1268760"/>
            <a:ext cx="8496944" cy="2554545"/>
          </a:xfrm>
          <a:prstGeom prst="rect">
            <a:avLst/>
          </a:prstGeom>
        </p:spPr>
        <p:txBody>
          <a:bodyPr wrap="square">
            <a:spAutoFit/>
          </a:bodyPr>
          <a:lstStyle/>
          <a:p>
            <a:r>
              <a:rPr lang="ru-RU" sz="2000" b="1" i="1" dirty="0" smtClean="0"/>
              <a:t>Фотографий кормушек, которые могут служить даже новогодним украшением, в Интернете много. Инструкций тоже полно, но принципиальная разница заключается только в рецепте «цемента», склеивающего семена и зёрна. Например, Вы можете приготовить тесто из муки, воды и сладкого сиропа (можно взять варенье). Нужны пропорции? Полчашки воды, три четверти чашки муки, три столовые ложки сиропа. Смешиваем всё в миске до однородной массы, всыпаем зёрна и месим руками до тех пор, пока не получится однородная масса.</a:t>
            </a:r>
            <a:endParaRPr lang="ru-RU" sz="2000" b="1" i="1" dirty="0"/>
          </a:p>
        </p:txBody>
      </p:sp>
      <p:sp>
        <p:nvSpPr>
          <p:cNvPr id="6" name="Прямоугольник 5"/>
          <p:cNvSpPr/>
          <p:nvPr/>
        </p:nvSpPr>
        <p:spPr>
          <a:xfrm>
            <a:off x="323528" y="3789040"/>
            <a:ext cx="8280920" cy="2246769"/>
          </a:xfrm>
          <a:prstGeom prst="rect">
            <a:avLst/>
          </a:prstGeom>
        </p:spPr>
        <p:txBody>
          <a:bodyPr wrap="square">
            <a:spAutoFit/>
          </a:bodyPr>
          <a:lstStyle/>
          <a:p>
            <a:r>
              <a:rPr lang="ru-RU" sz="2000" b="1" i="1" dirty="0" smtClean="0"/>
              <a:t>Застелем стол пергаментной бумагой (подойдет силиконовый коврик или даже бумага для выпечки) и начнём творить украшения: в формочки для вырезания печенья набиваем подготовленную липкую массу из теста и зерен, разравниваем сверху. В верхней части каждой игрушки нам нужно сделать отверстие, чтобы можно было подвесить готовое изделие на ветку, для этого вставьте в ещё мягкую массу соломинку для коктейля</a:t>
            </a:r>
            <a:r>
              <a:rPr lang="ru-RU" dirty="0" smtClean="0"/>
              <a:t>.</a:t>
            </a:r>
            <a:endParaRPr lang="ru-RU" dirty="0"/>
          </a:p>
        </p:txBody>
      </p:sp>
      <p:pic>
        <p:nvPicPr>
          <p:cNvPr id="3074" name="Picture 2" descr="https://content.foto.my.mail.ru/mail/tiotia-tania/_blogs/i-20837.gif"/>
          <p:cNvPicPr>
            <a:picLocks noChangeAspect="1" noChangeArrowheads="1" noCrop="1"/>
          </p:cNvPicPr>
          <p:nvPr/>
        </p:nvPicPr>
        <p:blipFill>
          <a:blip r:embed="rId3" cstate="screen"/>
          <a:srcRect/>
          <a:stretch>
            <a:fillRect/>
          </a:stretch>
        </p:blipFill>
        <p:spPr bwMode="auto">
          <a:xfrm>
            <a:off x="7740352" y="404664"/>
            <a:ext cx="1650654" cy="1656184"/>
          </a:xfrm>
          <a:prstGeom prst="rect">
            <a:avLst/>
          </a:prstGeom>
          <a:noFill/>
        </p:spPr>
      </p:pic>
      <p:pic>
        <p:nvPicPr>
          <p:cNvPr id="8" name="Picture 2" descr="https://content.foto.my.mail.ru/mail/tiotia-tania/_blogs/i-20837.gif"/>
          <p:cNvPicPr>
            <a:picLocks noChangeAspect="1" noChangeArrowheads="1" noCrop="1"/>
          </p:cNvPicPr>
          <p:nvPr/>
        </p:nvPicPr>
        <p:blipFill>
          <a:blip r:embed="rId4" cstate="screen"/>
          <a:srcRect/>
          <a:stretch>
            <a:fillRect/>
          </a:stretch>
        </p:blipFill>
        <p:spPr bwMode="auto">
          <a:xfrm flipH="1">
            <a:off x="827584" y="0"/>
            <a:ext cx="1656184" cy="1656184"/>
          </a:xfrm>
          <a:prstGeom prst="rect">
            <a:avLst/>
          </a:prstGeom>
          <a:noFill/>
        </p:spPr>
      </p:pic>
      <p:pic>
        <p:nvPicPr>
          <p:cNvPr id="9" name="Picture 2" descr="https://content.foto.my.mail.ru/mail/tiotia-tania/_blogs/i-20837.gif"/>
          <p:cNvPicPr>
            <a:picLocks noChangeAspect="1" noChangeArrowheads="1" noCrop="1"/>
          </p:cNvPicPr>
          <p:nvPr/>
        </p:nvPicPr>
        <p:blipFill>
          <a:blip r:embed="rId3" cstate="screen"/>
          <a:srcRect/>
          <a:stretch>
            <a:fillRect/>
          </a:stretch>
        </p:blipFill>
        <p:spPr bwMode="auto">
          <a:xfrm>
            <a:off x="6156176" y="0"/>
            <a:ext cx="1650654" cy="1656184"/>
          </a:xfrm>
          <a:prstGeom prst="rect">
            <a:avLst/>
          </a:prstGeom>
          <a:noFill/>
        </p:spPr>
      </p:pic>
      <p:pic>
        <p:nvPicPr>
          <p:cNvPr id="10" name="Picture 2" descr="https://content.foto.my.mail.ru/mail/tiotia-tania/_blogs/i-20837.gif"/>
          <p:cNvPicPr>
            <a:picLocks noChangeAspect="1" noChangeArrowheads="1" noCrop="1"/>
          </p:cNvPicPr>
          <p:nvPr/>
        </p:nvPicPr>
        <p:blipFill>
          <a:blip r:embed="rId3" cstate="screen"/>
          <a:srcRect/>
          <a:stretch>
            <a:fillRect/>
          </a:stretch>
        </p:blipFill>
        <p:spPr bwMode="auto">
          <a:xfrm>
            <a:off x="7493346" y="5201816"/>
            <a:ext cx="1650654" cy="16561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vatars.mds.yandex.net/get-pdb/1965212/40b8c0e7-baec-499f-9eb0-e708594f3122/s1200"/>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3" name="Прямоугольник 2"/>
          <p:cNvSpPr/>
          <p:nvPr/>
        </p:nvSpPr>
        <p:spPr>
          <a:xfrm>
            <a:off x="575048" y="980728"/>
            <a:ext cx="8568952" cy="1938992"/>
          </a:xfrm>
          <a:prstGeom prst="rect">
            <a:avLst/>
          </a:prstGeom>
        </p:spPr>
        <p:txBody>
          <a:bodyPr wrap="square">
            <a:spAutoFit/>
          </a:bodyPr>
          <a:lstStyle/>
          <a:p>
            <a:r>
              <a:rPr lang="ru-RU" sz="2000" b="1" i="1" dirty="0" smtClean="0"/>
              <a:t>Менее прочные, но гораздо более питательные подарки для пернатых делаются на основе растопленного несоленого сала или сливочного масла (можно использовать маргарин). В мягкую жирную массу всыпьте сухие компоненты, перемешайте и разложите по формам. Дайте смеси застыть, вставьте отрезок проволоки и загните его в виде петли, к которой привяжите шнурок или ленточку.</a:t>
            </a:r>
            <a:endParaRPr lang="ru-RU" sz="2000" b="1" i="1" dirty="0"/>
          </a:p>
        </p:txBody>
      </p:sp>
      <p:sp>
        <p:nvSpPr>
          <p:cNvPr id="3074" name="AutoShape 2" descr="Кормушки с основой из желатина получаются более красивым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Кормушки с основой из желатина получаются более красивым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611560" y="2996952"/>
            <a:ext cx="8136904" cy="1631216"/>
          </a:xfrm>
          <a:prstGeom prst="rect">
            <a:avLst/>
          </a:prstGeom>
        </p:spPr>
        <p:txBody>
          <a:bodyPr wrap="square">
            <a:spAutoFit/>
          </a:bodyPr>
          <a:lstStyle/>
          <a:p>
            <a:r>
              <a:rPr lang="ru-RU" sz="2000" b="1" i="1" dirty="0" smtClean="0"/>
              <a:t>После создания лесной «столовой» надо следить, чтобы ее владельцами не оказались сороки и вороны, которые должны обеспечивать себя едой самостоятельно. Увеличение популяции ворон приведет к значительному снижению количества синиц и воробьев, чьи гнезда они разоряют.</a:t>
            </a:r>
            <a:endParaRPr lang="ru-RU" sz="2000" b="1" i="1" dirty="0"/>
          </a:p>
        </p:txBody>
      </p:sp>
      <p:pic>
        <p:nvPicPr>
          <p:cNvPr id="2050" name="Picture 2" descr="Вместо печенья делаем новогоднее угощение для птиц"/>
          <p:cNvPicPr>
            <a:picLocks noChangeAspect="1" noChangeArrowheads="1"/>
          </p:cNvPicPr>
          <p:nvPr/>
        </p:nvPicPr>
        <p:blipFill>
          <a:blip r:embed="rId3" cstate="screen"/>
          <a:srcRect/>
          <a:stretch>
            <a:fillRect/>
          </a:stretch>
        </p:blipFill>
        <p:spPr bwMode="auto">
          <a:xfrm>
            <a:off x="1187624" y="4797151"/>
            <a:ext cx="6120680" cy="193283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888</Words>
  <Application>Microsoft Office PowerPoint</Application>
  <PresentationFormat>Экран (4:3)</PresentationFormat>
  <Paragraphs>35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Aist</dc:creator>
  <cp:lastModifiedBy>pk</cp:lastModifiedBy>
  <cp:revision>34</cp:revision>
  <dcterms:created xsi:type="dcterms:W3CDTF">2020-01-24T08:37:33Z</dcterms:created>
  <dcterms:modified xsi:type="dcterms:W3CDTF">2021-01-25T06:28:30Z</dcterms:modified>
</cp:coreProperties>
</file>